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0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8" r:id="rId12"/>
    <p:sldId id="269" r:id="rId13"/>
    <p:sldId id="275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51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E06AB-D886-461E-B158-A3861BDC7DF2}" type="datetimeFigureOut">
              <a:rPr lang="en-GB" smtClean="0"/>
              <a:pPr/>
              <a:t>23/02/2022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AFB64-E3A9-4D33-9C3C-39CBFCA8D8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60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It boosts confidence, gives child one-to-one attention, encourages reading for</a:t>
            </a:r>
            <a:r>
              <a:rPr lang="en-GB" baseline="0" dirty="0" smtClean="0"/>
              <a:t> meaning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23577-FF04-4C77-A7BF-B942CEE997F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95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5EF-9571-49B2-AC3D-840B9E68C528}" type="datetimeFigureOut">
              <a:rPr lang="en-GB" smtClean="0"/>
              <a:pPr/>
              <a:t>23/02/2022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49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5EF-9571-49B2-AC3D-840B9E68C528}" type="datetimeFigureOut">
              <a:rPr lang="en-GB" smtClean="0"/>
              <a:pPr/>
              <a:t>23/02/2022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44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5EF-9571-49B2-AC3D-840B9E68C528}" type="datetimeFigureOut">
              <a:rPr lang="en-GB" smtClean="0"/>
              <a:pPr/>
              <a:t>23/02/2022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13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5EF-9571-49B2-AC3D-840B9E68C528}" type="datetimeFigureOut">
              <a:rPr lang="en-GB" smtClean="0"/>
              <a:pPr/>
              <a:t>23/02/2022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47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5EF-9571-49B2-AC3D-840B9E68C528}" type="datetimeFigureOut">
              <a:rPr lang="en-GB" smtClean="0"/>
              <a:pPr/>
              <a:t>23/02/2022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41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5EF-9571-49B2-AC3D-840B9E68C528}" type="datetimeFigureOut">
              <a:rPr lang="en-GB" smtClean="0"/>
              <a:pPr/>
              <a:t>23/02/2022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71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5EF-9571-49B2-AC3D-840B9E68C528}" type="datetimeFigureOut">
              <a:rPr lang="en-GB" smtClean="0"/>
              <a:pPr/>
              <a:t>23/02/2022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539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5EF-9571-49B2-AC3D-840B9E68C528}" type="datetimeFigureOut">
              <a:rPr lang="en-GB" smtClean="0"/>
              <a:pPr/>
              <a:t>23/02/2022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18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5EF-9571-49B2-AC3D-840B9E68C528}" type="datetimeFigureOut">
              <a:rPr lang="en-GB" smtClean="0"/>
              <a:pPr/>
              <a:t>23/02/2022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814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5EF-9571-49B2-AC3D-840B9E68C528}" type="datetimeFigureOut">
              <a:rPr lang="en-GB" smtClean="0"/>
              <a:pPr/>
              <a:t>23/02/2022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44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5EF-9571-49B2-AC3D-840B9E68C528}" type="datetimeFigureOut">
              <a:rPr lang="en-GB" smtClean="0"/>
              <a:pPr/>
              <a:t>23/02/2022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33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D55EF-9571-49B2-AC3D-840B9E68C528}" type="datetimeFigureOut">
              <a:rPr lang="en-GB" smtClean="0"/>
              <a:pPr/>
              <a:t>23/02/2022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52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24000" y="213042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Paired Reading</a:t>
            </a:r>
            <a:br>
              <a:rPr lang="en-GB" sz="6600" b="1" dirty="0" smtClean="0">
                <a:latin typeface="Comic Sans MS" pitchFamily="66" charset="0"/>
              </a:rPr>
            </a:br>
            <a:r>
              <a:rPr lang="en-GB" sz="2200" b="1" dirty="0" smtClean="0">
                <a:latin typeface="Comic Sans MS" pitchFamily="66" charset="0"/>
              </a:rPr>
              <a:t>Monday </a:t>
            </a:r>
            <a:r>
              <a:rPr lang="en-GB" sz="2200" b="1" dirty="0" smtClean="0">
                <a:latin typeface="Comic Sans MS" pitchFamily="66" charset="0"/>
              </a:rPr>
              <a:t>28</a:t>
            </a:r>
            <a:r>
              <a:rPr lang="en-GB" sz="2200" b="1" baseline="30000" dirty="0" smtClean="0">
                <a:latin typeface="Comic Sans MS" pitchFamily="66" charset="0"/>
              </a:rPr>
              <a:t>th </a:t>
            </a:r>
            <a:r>
              <a:rPr lang="en-GB" sz="2200" b="1" dirty="0" smtClean="0">
                <a:latin typeface="Comic Sans MS" pitchFamily="66" charset="0"/>
              </a:rPr>
              <a:t>February 2022 </a:t>
            </a:r>
            <a:r>
              <a:rPr lang="en-GB" sz="2200" b="1" dirty="0" smtClean="0">
                <a:latin typeface="Comic Sans MS" pitchFamily="66" charset="0"/>
              </a:rPr>
              <a:t>– Friday </a:t>
            </a:r>
            <a:r>
              <a:rPr lang="en-GB" sz="2200" b="1" dirty="0" smtClean="0">
                <a:latin typeface="Comic Sans MS" pitchFamily="66" charset="0"/>
              </a:rPr>
              <a:t>8</a:t>
            </a:r>
            <a:r>
              <a:rPr lang="en-GB" sz="2200" b="1" baseline="30000" dirty="0" smtClean="0">
                <a:latin typeface="Comic Sans MS" pitchFamily="66" charset="0"/>
              </a:rPr>
              <a:t>th</a:t>
            </a:r>
            <a:r>
              <a:rPr lang="en-GB" sz="2200" b="1" dirty="0">
                <a:latin typeface="Comic Sans MS" pitchFamily="66" charset="0"/>
              </a:rPr>
              <a:t> </a:t>
            </a:r>
            <a:r>
              <a:rPr lang="en-GB" sz="2200" b="1" dirty="0" smtClean="0">
                <a:latin typeface="Comic Sans MS" pitchFamily="66" charset="0"/>
              </a:rPr>
              <a:t>April 2022</a:t>
            </a:r>
            <a:endParaRPr lang="en-GB" sz="2200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8249" y="332656"/>
            <a:ext cx="170940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163" y="4732187"/>
            <a:ext cx="1201388" cy="18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968209" y="3933056"/>
            <a:ext cx="2341563" cy="2281238"/>
            <a:chOff x="1512" y="1046"/>
            <a:chExt cx="3687" cy="3591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1512" y="1046"/>
              <a:ext cx="3687" cy="359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542" y="1443"/>
              <a:ext cx="1589" cy="673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70C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mic Sans MS"/>
                </a:rPr>
                <a:t>Paired</a:t>
              </a:r>
            </a:p>
          </p:txBody>
        </p:sp>
        <p:sp>
          <p:nvSpPr>
            <p:cNvPr id="103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295" y="3291"/>
              <a:ext cx="2020" cy="1047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Comic Sans MS"/>
                </a:rPr>
                <a:t>Reading</a:t>
              </a: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2264" y="4509121"/>
            <a:ext cx="1296144" cy="100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FFF-551F-41A6-9F77-42D0E7C0F743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58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264352" y="260648"/>
            <a:ext cx="1152128" cy="1152128"/>
            <a:chOff x="1512" y="1046"/>
            <a:chExt cx="3687" cy="3591"/>
          </a:xfrm>
        </p:grpSpPr>
        <p:sp>
          <p:nvSpPr>
            <p:cNvPr id="3" name="Oval 9"/>
            <p:cNvSpPr>
              <a:spLocks noChangeArrowheads="1"/>
            </p:cNvSpPr>
            <p:nvPr/>
          </p:nvSpPr>
          <p:spPr bwMode="auto">
            <a:xfrm>
              <a:off x="1512" y="1046"/>
              <a:ext cx="3687" cy="359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542" y="1443"/>
              <a:ext cx="1589" cy="673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70C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mic Sans MS"/>
                </a:rPr>
                <a:t>Paired</a:t>
              </a:r>
            </a:p>
          </p:txBody>
        </p:sp>
        <p:sp>
          <p:nvSpPr>
            <p:cNvPr id="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295" y="3291"/>
              <a:ext cx="2020" cy="1047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/>
              <a:r>
                <a:rPr lang="en-GB" sz="2400" b="1" kern="10" dirty="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Comic Sans MS"/>
                </a:rPr>
                <a:t>Reading</a:t>
              </a:r>
            </a:p>
          </p:txBody>
        </p:sp>
      </p:grp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1164" y="548680"/>
            <a:ext cx="6492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861500" y="260649"/>
            <a:ext cx="5674660" cy="954107"/>
          </a:xfrm>
          <a:prstGeom prst="rect">
            <a:avLst/>
          </a:prstGeom>
          <a:solidFill>
            <a:srgbClr val="00CC66"/>
          </a:solidFill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FFFF"/>
                </a:solidFill>
                <a:latin typeface="Aharoni"/>
              </a:rPr>
              <a:t>Child gives agreed signal. Praise for reading alone.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75520" y="1538790"/>
            <a:ext cx="5760640" cy="954107"/>
          </a:xfrm>
          <a:prstGeom prst="rect">
            <a:avLst/>
          </a:prstGeom>
          <a:solidFill>
            <a:srgbClr val="00CC66"/>
          </a:solidFill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FFFF"/>
                </a:solidFill>
                <a:latin typeface="Aharoni"/>
              </a:rPr>
              <a:t>Child reads alone. Ask questions and discuss from time to time</a:t>
            </a:r>
            <a:endParaRPr lang="en-GB" sz="2800" dirty="0"/>
          </a:p>
        </p:txBody>
      </p:sp>
      <p:sp>
        <p:nvSpPr>
          <p:cNvPr id="15" name="Rectangle 14"/>
          <p:cNvSpPr/>
          <p:nvPr/>
        </p:nvSpPr>
        <p:spPr>
          <a:xfrm>
            <a:off x="1776776" y="2924945"/>
            <a:ext cx="5615368" cy="954107"/>
          </a:xfrm>
          <a:prstGeom prst="rect">
            <a:avLst/>
          </a:prstGeom>
          <a:solidFill>
            <a:srgbClr val="00CC66"/>
          </a:solidFill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FFFF"/>
                </a:solidFill>
                <a:latin typeface="Aharoni"/>
              </a:rPr>
              <a:t>If mistake is made, give </a:t>
            </a:r>
            <a:r>
              <a:rPr lang="en-GB" sz="2800" b="1" dirty="0">
                <a:solidFill>
                  <a:srgbClr val="FFFFFF"/>
                </a:solidFill>
                <a:latin typeface="Arial Black" pitchFamily="34" charset="0"/>
              </a:rPr>
              <a:t>4</a:t>
            </a:r>
            <a:r>
              <a:rPr lang="en-GB" sz="2800" b="1" dirty="0">
                <a:solidFill>
                  <a:srgbClr val="FFFFFF"/>
                </a:solidFill>
                <a:latin typeface="Aharoni"/>
              </a:rPr>
              <a:t> seconds to correct.</a:t>
            </a:r>
            <a:endParaRPr lang="en-GB" sz="2800" dirty="0"/>
          </a:p>
        </p:txBody>
      </p:sp>
      <p:sp>
        <p:nvSpPr>
          <p:cNvPr id="18" name="Rectangle 17"/>
          <p:cNvSpPr/>
          <p:nvPr/>
        </p:nvSpPr>
        <p:spPr>
          <a:xfrm>
            <a:off x="1847529" y="4221089"/>
            <a:ext cx="5616624" cy="830997"/>
          </a:xfrm>
          <a:prstGeom prst="rect">
            <a:avLst/>
          </a:prstGeom>
          <a:solidFill>
            <a:srgbClr val="00CC66"/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If not corrected, you say word and ask your child to repeat correctly.</a:t>
            </a:r>
            <a:endParaRPr lang="en-GB" sz="24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75521" y="5445225"/>
            <a:ext cx="5832647" cy="954107"/>
          </a:xfrm>
          <a:prstGeom prst="rect">
            <a:avLst/>
          </a:prstGeom>
          <a:solidFill>
            <a:srgbClr val="00CC66"/>
          </a:solidFill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FFFF"/>
                </a:solidFill>
                <a:latin typeface="Aharoni"/>
              </a:rPr>
              <a:t>read together again until </a:t>
            </a:r>
          </a:p>
          <a:p>
            <a:r>
              <a:rPr lang="en-GB" sz="2800" b="1" dirty="0">
                <a:solidFill>
                  <a:srgbClr val="FFFFFF"/>
                </a:solidFill>
                <a:latin typeface="Aharoni"/>
              </a:rPr>
              <a:t>your child signals to read alone.</a:t>
            </a:r>
            <a:endParaRPr lang="en-GB" sz="2800" dirty="0"/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4404606" y="1375978"/>
            <a:ext cx="360040" cy="1588"/>
          </a:xfrm>
          <a:prstGeom prst="straightConnector1">
            <a:avLst/>
          </a:prstGeom>
          <a:ln w="57150">
            <a:solidFill>
              <a:srgbClr val="00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332598" y="2744130"/>
            <a:ext cx="360040" cy="1588"/>
          </a:xfrm>
          <a:prstGeom prst="straightConnector1">
            <a:avLst/>
          </a:prstGeom>
          <a:ln w="57150">
            <a:solidFill>
              <a:srgbClr val="00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4404606" y="4040274"/>
            <a:ext cx="360040" cy="1588"/>
          </a:xfrm>
          <a:prstGeom prst="straightConnector1">
            <a:avLst/>
          </a:prstGeom>
          <a:ln w="57150">
            <a:solidFill>
              <a:srgbClr val="00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4404606" y="5264410"/>
            <a:ext cx="360040" cy="1588"/>
          </a:xfrm>
          <a:prstGeom prst="straightConnector1">
            <a:avLst/>
          </a:prstGeom>
          <a:ln w="57150">
            <a:solidFill>
              <a:srgbClr val="00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975861"/>
              </p:ext>
            </p:extLst>
          </p:nvPr>
        </p:nvGraphicFramePr>
        <p:xfrm>
          <a:off x="8328248" y="1700808"/>
          <a:ext cx="5087888" cy="3139440"/>
        </p:xfrm>
        <a:graphic>
          <a:graphicData uri="http://schemas.openxmlformats.org/drawingml/2006/table">
            <a:tbl>
              <a:tblPr/>
              <a:tblGrid>
                <a:gridCol w="5087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1964">
                <a:tc>
                  <a:txBody>
                    <a:bodyPr/>
                    <a:lstStyle/>
                    <a:p>
                      <a:r>
                        <a:rPr lang="en-GB" sz="4000" b="1" dirty="0" smtClean="0">
                          <a:solidFill>
                            <a:srgbClr val="FF0000"/>
                          </a:solidFill>
                          <a:latin typeface="Aharoni"/>
                        </a:rPr>
                        <a:t> </a:t>
                      </a:r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when </a:t>
                      </a:r>
                    </a:p>
                    <a:p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your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child </a:t>
                      </a:r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is </a:t>
                      </a:r>
                    </a:p>
                    <a:p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reading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alone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FFF-551F-41A6-9F77-42D0E7C0F74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59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520" y="188640"/>
            <a:ext cx="662473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5400" b="1" dirty="0">
                <a:latin typeface="Comic Sans MS" pitchFamily="66" charset="0"/>
              </a:rPr>
              <a:t>During reading...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1556793"/>
            <a:ext cx="932452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>
                <a:latin typeface="Comic Sans MS" pitchFamily="66" charset="0"/>
              </a:rPr>
              <a:t> </a:t>
            </a:r>
            <a:r>
              <a:rPr lang="en-GB" sz="4400" b="1" dirty="0">
                <a:latin typeface="Comic Sans MS" pitchFamily="66" charset="0"/>
              </a:rPr>
              <a:t>ask questions</a:t>
            </a:r>
            <a:endParaRPr lang="en-GB" sz="48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9496" y="2636912"/>
            <a:ext cx="8820472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>
                <a:latin typeface="Comic Sans MS" pitchFamily="66" charset="0"/>
              </a:rPr>
              <a:t> </a:t>
            </a:r>
            <a:r>
              <a:rPr lang="en-GB" sz="4400" b="1" dirty="0">
                <a:latin typeface="Comic Sans MS" pitchFamily="66" charset="0"/>
              </a:rPr>
              <a:t>discuss what they know-link to what they know already or thought before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9496" y="5190292"/>
            <a:ext cx="8640960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>
                <a:latin typeface="Comic Sans MS" pitchFamily="66" charset="0"/>
              </a:rPr>
              <a:t> </a:t>
            </a:r>
            <a:r>
              <a:rPr lang="en-GB" sz="4400" b="1" dirty="0">
                <a:latin typeface="Comic Sans MS" pitchFamily="66" charset="0"/>
              </a:rPr>
              <a:t>encourage your child to work out the meaning of new </a:t>
            </a:r>
            <a:r>
              <a:rPr lang="en-GB" sz="4400" b="1" dirty="0" smtClean="0">
                <a:latin typeface="Comic Sans MS" pitchFamily="66" charset="0"/>
              </a:rPr>
              <a:t>words</a:t>
            </a:r>
            <a:endParaRPr lang="en-GB" sz="4800" b="1" dirty="0">
              <a:latin typeface="Comic Sans MS" pitchFamily="66" charset="0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9192345" y="188640"/>
            <a:ext cx="1225947" cy="1196752"/>
            <a:chOff x="1512" y="1046"/>
            <a:chExt cx="3687" cy="3591"/>
          </a:xfrm>
        </p:grpSpPr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1512" y="1046"/>
              <a:ext cx="3687" cy="359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542" y="1443"/>
              <a:ext cx="1589" cy="673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70C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mic Sans MS"/>
                </a:rPr>
                <a:t>Paired</a:t>
              </a:r>
            </a:p>
          </p:txBody>
        </p:sp>
        <p:sp>
          <p:nvSpPr>
            <p:cNvPr id="9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295" y="3291"/>
              <a:ext cx="2020" cy="1047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Comic Sans MS"/>
                </a:rPr>
                <a:t>Reading</a:t>
              </a:r>
            </a:p>
          </p:txBody>
        </p:sp>
      </p:grp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8368" y="404664"/>
            <a:ext cx="792088" cy="61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FFF-551F-41A6-9F77-42D0E7C0F74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79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520" y="188640"/>
            <a:ext cx="662473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5400" b="1" dirty="0">
                <a:latin typeface="Comic Sans MS" pitchFamily="66" charset="0"/>
              </a:rPr>
              <a:t>After reading...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1340769"/>
            <a:ext cx="932452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>
                <a:latin typeface="Comic Sans MS" pitchFamily="66" charset="0"/>
              </a:rPr>
              <a:t> </a:t>
            </a:r>
            <a:r>
              <a:rPr lang="en-GB" sz="4400" b="1" dirty="0">
                <a:latin typeface="Comic Sans MS" pitchFamily="66" charset="0"/>
              </a:rPr>
              <a:t>ask questions</a:t>
            </a:r>
            <a:endParaRPr lang="en-GB" sz="48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9496" y="2348881"/>
            <a:ext cx="8820472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>
                <a:latin typeface="Comic Sans MS" pitchFamily="66" charset="0"/>
              </a:rPr>
              <a:t> </a:t>
            </a:r>
            <a:r>
              <a:rPr lang="en-GB" sz="4400" b="1" dirty="0">
                <a:latin typeface="Comic Sans MS" pitchFamily="66" charset="0"/>
              </a:rPr>
              <a:t>talk about what you have </a:t>
            </a:r>
          </a:p>
          <a:p>
            <a:r>
              <a:rPr lang="en-GB" sz="4400" b="1" dirty="0">
                <a:latin typeface="Comic Sans MS" pitchFamily="66" charset="0"/>
              </a:rPr>
              <a:t>  read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4077073"/>
            <a:ext cx="86409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>
                <a:latin typeface="Comic Sans MS" pitchFamily="66" charset="0"/>
              </a:rPr>
              <a:t> </a:t>
            </a:r>
            <a:r>
              <a:rPr lang="en-GB" sz="4400" b="1" dirty="0">
                <a:latin typeface="Comic Sans MS" pitchFamily="66" charset="0"/>
              </a:rPr>
              <a:t>evaluate your reading</a:t>
            </a:r>
            <a:endParaRPr lang="en-GB" sz="4800" b="1" dirty="0">
              <a:latin typeface="Comic Sans MS" pitchFamily="66" charset="0"/>
            </a:endParaRPr>
          </a:p>
        </p:txBody>
      </p:sp>
      <p:pic>
        <p:nvPicPr>
          <p:cNvPr id="34818" name="Picture 2" descr="http://imperfectspirituality.com/wp-content/uploads/2011/01/Happy-sad-fa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7808" y="5373216"/>
            <a:ext cx="4608512" cy="988368"/>
          </a:xfrm>
          <a:prstGeom prst="rect">
            <a:avLst/>
          </a:prstGeom>
          <a:noFill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832304" y="216024"/>
            <a:ext cx="1431506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FFF-551F-41A6-9F77-42D0E7C0F74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23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Start and End of Programme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Pupils tested at </a:t>
            </a:r>
            <a:r>
              <a:rPr lang="en-GB" dirty="0" smtClean="0">
                <a:latin typeface="Comic Sans MS" pitchFamily="66" charset="0"/>
              </a:rPr>
              <a:t>the beginning </a:t>
            </a:r>
            <a:r>
              <a:rPr lang="en-GB" dirty="0">
                <a:latin typeface="Comic Sans MS" pitchFamily="66" charset="0"/>
              </a:rPr>
              <a:t>of </a:t>
            </a:r>
            <a:r>
              <a:rPr lang="en-GB" dirty="0" smtClean="0">
                <a:latin typeface="Comic Sans MS" pitchFamily="66" charset="0"/>
              </a:rPr>
              <a:t>the programme </a:t>
            </a:r>
            <a:r>
              <a:rPr lang="en-GB" dirty="0">
                <a:latin typeface="Comic Sans MS" pitchFamily="66" charset="0"/>
              </a:rPr>
              <a:t>and at </a:t>
            </a:r>
            <a:r>
              <a:rPr lang="en-GB" dirty="0" smtClean="0">
                <a:latin typeface="Comic Sans MS" pitchFamily="66" charset="0"/>
              </a:rPr>
              <a:t>the end</a:t>
            </a:r>
            <a:endParaRPr lang="en-GB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Improvement in reading ability expected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RESPONSIBILITY of parent to ensure that programme is adhered to</a:t>
            </a:r>
          </a:p>
        </p:txBody>
      </p:sp>
    </p:spTree>
    <p:extLst>
      <p:ext uri="{BB962C8B-B14F-4D97-AF65-F5344CB8AC3E}">
        <p14:creationId xmlns:p14="http://schemas.microsoft.com/office/powerpoint/2010/main" val="44034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itchFamily="66" charset="0"/>
              </a:rPr>
              <a:t>How much time should we spend reading?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Diary to be completed for each week with </a:t>
            </a:r>
            <a:r>
              <a:rPr lang="en-GB" b="1" dirty="0" smtClean="0">
                <a:latin typeface="Comic Sans MS" pitchFamily="66" charset="0"/>
              </a:rPr>
              <a:t>comments</a:t>
            </a:r>
            <a:r>
              <a:rPr lang="en-GB" dirty="0" smtClean="0">
                <a:latin typeface="Comic Sans MS" pitchFamily="66" charset="0"/>
              </a:rPr>
              <a:t> from </a:t>
            </a:r>
            <a:r>
              <a:rPr lang="en-GB" b="1" dirty="0" smtClean="0">
                <a:latin typeface="Comic Sans MS" pitchFamily="66" charset="0"/>
              </a:rPr>
              <a:t>parent</a:t>
            </a:r>
            <a:r>
              <a:rPr lang="en-GB" dirty="0" smtClean="0">
                <a:latin typeface="Comic Sans MS" pitchFamily="66" charset="0"/>
              </a:rPr>
              <a:t> and </a:t>
            </a:r>
            <a:r>
              <a:rPr lang="en-GB" b="1" dirty="0" smtClean="0">
                <a:latin typeface="Comic Sans MS" pitchFamily="66" charset="0"/>
              </a:rPr>
              <a:t>child</a:t>
            </a:r>
            <a:endParaRPr lang="en-GB" dirty="0" smtClean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  <a:p>
            <a:r>
              <a:rPr lang="en-GB" b="1" u="sng" dirty="0" smtClean="0">
                <a:latin typeface="Comic Sans MS" pitchFamily="66" charset="0"/>
              </a:rPr>
              <a:t>Complete for five days out of seven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Duration: approximately 15 mins (10 mins reading; 5 mins discussion)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897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itchFamily="66" charset="0"/>
              </a:rPr>
              <a:t>FINALLY…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mic Sans MS" pitchFamily="66" charset="0"/>
              </a:rPr>
              <a:t>ENJOY the programme</a:t>
            </a:r>
          </a:p>
          <a:p>
            <a:endParaRPr lang="en-GB" sz="4000" dirty="0">
              <a:latin typeface="Comic Sans MS" pitchFamily="66" charset="0"/>
            </a:endParaRPr>
          </a:p>
          <a:p>
            <a:endParaRPr lang="en-GB" sz="4000" dirty="0" smtClean="0">
              <a:latin typeface="Comic Sans MS" pitchFamily="66" charset="0"/>
            </a:endParaRPr>
          </a:p>
          <a:p>
            <a:r>
              <a:rPr lang="en-GB" sz="4000" dirty="0" smtClean="0">
                <a:latin typeface="Comic Sans MS" pitchFamily="66" charset="0"/>
              </a:rPr>
              <a:t>Greater effort put into programme more benefit for both pupil and parent</a:t>
            </a:r>
            <a:endParaRPr lang="en-GB" sz="4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0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itchFamily="66" charset="0"/>
              </a:rPr>
              <a:t>Importance of Reading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>
                <a:latin typeface="Comic Sans MS" pitchFamily="66" charset="0"/>
              </a:rPr>
              <a:t> “Reading is the key that opens the door </a:t>
            </a:r>
          </a:p>
          <a:p>
            <a:pPr marL="0" indent="0" algn="ctr">
              <a:buNone/>
            </a:pPr>
            <a:r>
              <a:rPr lang="en-GB" dirty="0" smtClean="0">
                <a:latin typeface="Comic Sans MS" pitchFamily="66" charset="0"/>
              </a:rPr>
              <a:t>to the rest of the curriculum; lack of reading</a:t>
            </a:r>
          </a:p>
          <a:p>
            <a:pPr marL="0" indent="0" algn="ctr">
              <a:buNone/>
            </a:pPr>
            <a:r>
              <a:rPr lang="en-GB" dirty="0" smtClean="0">
                <a:latin typeface="Comic Sans MS" pitchFamily="66" charset="0"/>
              </a:rPr>
              <a:t> ability affects progress in all subject areas”.</a:t>
            </a:r>
          </a:p>
          <a:p>
            <a:pPr marL="0" indent="0" algn="ctr">
              <a:buNone/>
            </a:pPr>
            <a:r>
              <a:rPr lang="en-GB" dirty="0" smtClean="0">
                <a:latin typeface="Comic Sans MS" pitchFamily="66" charset="0"/>
              </a:rPr>
              <a:t>(T Worthington 1998)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16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itchFamily="66" charset="0"/>
              </a:rPr>
              <a:t>What is Paired Reading?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Comic Sans MS" pitchFamily="66" charset="0"/>
              </a:rPr>
              <a:t>- Six week programme</a:t>
            </a: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itchFamily="66" charset="0"/>
              </a:rPr>
              <a:t>- Time</a:t>
            </a: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itchFamily="66" charset="0"/>
              </a:rPr>
              <a:t>- Peaceful place</a:t>
            </a: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itchFamily="66" charset="0"/>
              </a:rPr>
              <a:t>- ENJOY!</a:t>
            </a:r>
            <a:endParaRPr lang="en-GB" dirty="0">
              <a:latin typeface="Comic Sans MS" pitchFamily="66" charset="0"/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9437244" y="320426"/>
            <a:ext cx="2341563" cy="2281238"/>
            <a:chOff x="1512" y="1046"/>
            <a:chExt cx="3687" cy="3591"/>
          </a:xfrm>
        </p:grpSpPr>
        <p:sp>
          <p:nvSpPr>
            <p:cNvPr id="5" name="Oval 9"/>
            <p:cNvSpPr>
              <a:spLocks noChangeArrowheads="1"/>
            </p:cNvSpPr>
            <p:nvPr/>
          </p:nvSpPr>
          <p:spPr bwMode="auto">
            <a:xfrm>
              <a:off x="1512" y="1046"/>
              <a:ext cx="3687" cy="359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542" y="1443"/>
              <a:ext cx="1589" cy="673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70C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mic Sans MS"/>
                </a:rPr>
                <a:t>Paired</a:t>
              </a:r>
            </a:p>
          </p:txBody>
        </p:sp>
        <p:sp>
          <p:nvSpPr>
            <p:cNvPr id="7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295" y="3291"/>
              <a:ext cx="2020" cy="1047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Comic Sans MS"/>
                </a:rPr>
                <a:t>Reading</a:t>
              </a:r>
            </a:p>
          </p:txBody>
        </p:sp>
      </p:grp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6309" y="956452"/>
            <a:ext cx="1296144" cy="100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078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17642">
            <a:off x="5885311" y="5311238"/>
            <a:ext cx="788293" cy="123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686478" y="4797152"/>
            <a:ext cx="1657995" cy="1656184"/>
            <a:chOff x="1512" y="1046"/>
            <a:chExt cx="3687" cy="3591"/>
          </a:xfrm>
        </p:grpSpPr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1512" y="1046"/>
              <a:ext cx="3687" cy="359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542" y="1443"/>
              <a:ext cx="1589" cy="673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70C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mic Sans MS"/>
                </a:rPr>
                <a:t>Paired</a:t>
              </a:r>
            </a:p>
          </p:txBody>
        </p:sp>
        <p:sp>
          <p:nvSpPr>
            <p:cNvPr id="9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295" y="3291"/>
              <a:ext cx="2020" cy="1047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/>
              <a:r>
                <a:rPr lang="en-GB" sz="2400" b="1" kern="10" dirty="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Comic Sans MS"/>
                </a:rPr>
                <a:t>Reading</a:t>
              </a:r>
            </a:p>
          </p:txBody>
        </p:sp>
      </p:grp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328" y="5157193"/>
            <a:ext cx="1008112" cy="7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875477" y="332657"/>
            <a:ext cx="813690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Comic Sans MS" pitchFamily="66" charset="0"/>
              </a:rPr>
              <a:t>Why Paired Reading?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9764" y="1229193"/>
            <a:ext cx="11362544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GB" sz="3200" b="1" dirty="0" smtClean="0">
                <a:latin typeface="Comic Sans MS" pitchFamily="66" charset="0"/>
              </a:rPr>
              <a:t> Tried </a:t>
            </a:r>
            <a:r>
              <a:rPr lang="en-GB" sz="3200" b="1" dirty="0">
                <a:latin typeface="Comic Sans MS" pitchFamily="66" charset="0"/>
              </a:rPr>
              <a:t>and </a:t>
            </a:r>
            <a:r>
              <a:rPr lang="en-GB" sz="3200" b="1" dirty="0" smtClean="0">
                <a:latin typeface="Comic Sans MS" pitchFamily="66" charset="0"/>
              </a:rPr>
              <a:t>tested - improved reading and greater confidence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05010" y="2317078"/>
            <a:ext cx="8439463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 smtClean="0">
                <a:latin typeface="Comic Sans MS" pitchFamily="66" charset="0"/>
              </a:rPr>
              <a:t> </a:t>
            </a:r>
            <a:r>
              <a:rPr lang="en-GB" sz="3200" b="1" dirty="0" smtClean="0">
                <a:latin typeface="Comic Sans MS" pitchFamily="66" charset="0"/>
              </a:rPr>
              <a:t>Personal and make their own choice</a:t>
            </a:r>
          </a:p>
          <a:p>
            <a:pPr>
              <a:buFont typeface="Arial" pitchFamily="34" charset="0"/>
              <a:buChar char="•"/>
            </a:pPr>
            <a:endParaRPr lang="en-GB" sz="3200" b="1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200" b="1" dirty="0" smtClean="0">
                <a:latin typeface="Comic Sans MS" pitchFamily="66" charset="0"/>
              </a:rPr>
              <a:t> More interested in reading</a:t>
            </a:r>
            <a:endParaRPr lang="en-GB" sz="3200" b="1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19536" y="4161868"/>
            <a:ext cx="813690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>
                <a:latin typeface="Comic Sans MS" pitchFamily="66" charset="0"/>
              </a:rPr>
              <a:t> </a:t>
            </a:r>
            <a:r>
              <a:rPr lang="en-GB" sz="3200" b="1" dirty="0">
                <a:latin typeface="Comic Sans MS" pitchFamily="66" charset="0"/>
              </a:rPr>
              <a:t>Reading for enjoyment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47528" y="5301209"/>
            <a:ext cx="1152128" cy="119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97187">
            <a:off x="3758584" y="5258574"/>
            <a:ext cx="1038640" cy="138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99857" y="5229200"/>
            <a:ext cx="993849" cy="132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23159">
            <a:off x="6791916" y="5162422"/>
            <a:ext cx="985838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FFF-551F-41A6-9F77-42D0E7C0F74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42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968209" y="3933056"/>
            <a:ext cx="2341563" cy="2281238"/>
            <a:chOff x="1512" y="1046"/>
            <a:chExt cx="3687" cy="3591"/>
          </a:xfrm>
        </p:grpSpPr>
        <p:sp>
          <p:nvSpPr>
            <p:cNvPr id="3" name="Oval 9"/>
            <p:cNvSpPr>
              <a:spLocks noChangeArrowheads="1"/>
            </p:cNvSpPr>
            <p:nvPr/>
          </p:nvSpPr>
          <p:spPr bwMode="auto">
            <a:xfrm>
              <a:off x="1512" y="1046"/>
              <a:ext cx="3687" cy="359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542" y="1443"/>
              <a:ext cx="1589" cy="673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70C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mic Sans MS"/>
                </a:rPr>
                <a:t>Paired</a:t>
              </a:r>
            </a:p>
          </p:txBody>
        </p:sp>
        <p:sp>
          <p:nvSpPr>
            <p:cNvPr id="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295" y="3291"/>
              <a:ext cx="2020" cy="1047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Comic Sans MS"/>
                </a:rPr>
                <a:t>Reading</a:t>
              </a:r>
            </a:p>
          </p:txBody>
        </p:sp>
      </p:grp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2264" y="4509121"/>
            <a:ext cx="1296144" cy="100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35560" y="1340768"/>
            <a:ext cx="6624736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Comic Sans MS" pitchFamily="66" charset="0"/>
              </a:rPr>
              <a:t>How do you do ‘Paired Reading’?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7568" y="3861048"/>
            <a:ext cx="446886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FFF-551F-41A6-9F77-42D0E7C0F74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46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264352" y="5445224"/>
            <a:ext cx="1080120" cy="1152128"/>
            <a:chOff x="1512" y="1046"/>
            <a:chExt cx="3687" cy="3591"/>
          </a:xfrm>
        </p:grpSpPr>
        <p:sp>
          <p:nvSpPr>
            <p:cNvPr id="3" name="Oval 9"/>
            <p:cNvSpPr>
              <a:spLocks noChangeArrowheads="1"/>
            </p:cNvSpPr>
            <p:nvPr/>
          </p:nvSpPr>
          <p:spPr bwMode="auto">
            <a:xfrm>
              <a:off x="1512" y="1046"/>
              <a:ext cx="3687" cy="359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542" y="1443"/>
              <a:ext cx="1589" cy="673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2400" b="1" kern="10" dirty="0">
                  <a:ln w="19050">
                    <a:solidFill>
                      <a:srgbClr val="0070C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mic Sans MS"/>
                </a:rPr>
                <a:t>Paired</a:t>
              </a:r>
            </a:p>
          </p:txBody>
        </p:sp>
        <p:sp>
          <p:nvSpPr>
            <p:cNvPr id="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295" y="3291"/>
              <a:ext cx="2020" cy="1047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Comic Sans MS"/>
                </a:rPr>
                <a:t>Reading</a:t>
              </a:r>
            </a:p>
          </p:txBody>
        </p:sp>
      </p:grp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9578" y="5774454"/>
            <a:ext cx="720080" cy="55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15155" y="692696"/>
            <a:ext cx="11243256" cy="26468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Comic Sans MS" pitchFamily="66" charset="0"/>
              </a:rPr>
              <a:t>Choosing what to </a:t>
            </a:r>
            <a:r>
              <a:rPr lang="en-GB" sz="5400" b="1" dirty="0" smtClean="0">
                <a:latin typeface="Comic Sans MS" pitchFamily="66" charset="0"/>
              </a:rPr>
              <a:t>read</a:t>
            </a:r>
          </a:p>
          <a:p>
            <a:pPr algn="ctr"/>
            <a:endParaRPr lang="en-GB" sz="2800" dirty="0" smtClean="0">
              <a:latin typeface="Comic Sans MS" pitchFamily="66" charset="0"/>
            </a:endParaRPr>
          </a:p>
          <a:p>
            <a:pPr algn="ctr"/>
            <a:r>
              <a:rPr lang="en-GB" sz="2800" dirty="0" smtClean="0">
                <a:latin typeface="Comic Sans MS" pitchFamily="66" charset="0"/>
              </a:rPr>
              <a:t>Read </a:t>
            </a:r>
            <a:r>
              <a:rPr lang="en-GB" sz="2800" dirty="0">
                <a:latin typeface="Comic Sans MS" pitchFamily="66" charset="0"/>
              </a:rPr>
              <a:t>from a variety of </a:t>
            </a:r>
            <a:r>
              <a:rPr lang="en-GB" sz="2800" dirty="0" smtClean="0">
                <a:latin typeface="Comic Sans MS" pitchFamily="66" charset="0"/>
              </a:rPr>
              <a:t>genres - sci-fi</a:t>
            </a:r>
            <a:r>
              <a:rPr lang="en-GB" sz="2800" dirty="0">
                <a:latin typeface="Comic Sans MS" pitchFamily="66" charset="0"/>
              </a:rPr>
              <a:t>, fiction, </a:t>
            </a:r>
            <a:endParaRPr lang="en-GB" sz="2800" dirty="0" smtClean="0">
              <a:latin typeface="Comic Sans MS" pitchFamily="66" charset="0"/>
            </a:endParaRPr>
          </a:p>
          <a:p>
            <a:pPr algn="ctr"/>
            <a:r>
              <a:rPr lang="en-GB" sz="2800" dirty="0" smtClean="0">
                <a:latin typeface="Comic Sans MS" pitchFamily="66" charset="0"/>
              </a:rPr>
              <a:t>non-fiction</a:t>
            </a:r>
            <a:r>
              <a:rPr lang="en-GB" sz="2800" dirty="0">
                <a:latin typeface="Comic Sans MS" pitchFamily="66" charset="0"/>
              </a:rPr>
              <a:t>, newspaper articles, comics….</a:t>
            </a:r>
          </a:p>
          <a:p>
            <a:endParaRPr lang="en-GB" sz="2800" b="1" dirty="0">
              <a:latin typeface="Comic Sans MS" pitchFamily="66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0143">
            <a:off x="963952" y="3231233"/>
            <a:ext cx="1872208" cy="290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6105" y="3046687"/>
            <a:ext cx="2817988" cy="355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57250">
            <a:off x="9593916" y="2467860"/>
            <a:ext cx="1933159" cy="303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FFF-551F-41A6-9F77-42D0E7C0F74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94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9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2384" y="5589240"/>
            <a:ext cx="756592" cy="58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400" y="12430000"/>
            <a:ext cx="9001000" cy="652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1016" y="188640"/>
            <a:ext cx="802940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192344" y="5229200"/>
            <a:ext cx="1440160" cy="1368152"/>
            <a:chOff x="1512" y="1046"/>
            <a:chExt cx="3687" cy="3591"/>
          </a:xfrm>
        </p:grpSpPr>
        <p:sp>
          <p:nvSpPr>
            <p:cNvPr id="3" name="Oval 9"/>
            <p:cNvSpPr>
              <a:spLocks noChangeArrowheads="1"/>
            </p:cNvSpPr>
            <p:nvPr/>
          </p:nvSpPr>
          <p:spPr bwMode="auto">
            <a:xfrm>
              <a:off x="1512" y="1046"/>
              <a:ext cx="3687" cy="359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542" y="1443"/>
              <a:ext cx="1589" cy="673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70C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mic Sans MS"/>
                </a:rPr>
                <a:t>Paired</a:t>
              </a:r>
            </a:p>
          </p:txBody>
        </p:sp>
        <p:sp>
          <p:nvSpPr>
            <p:cNvPr id="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295" y="3291"/>
              <a:ext cx="2020" cy="1047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Comic Sans MS"/>
                </a:rPr>
                <a:t>Reading</a:t>
              </a:r>
            </a:p>
          </p:txBody>
        </p:sp>
      </p:grp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2384" y="5589240"/>
            <a:ext cx="756592" cy="58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FFF-551F-41A6-9F77-42D0E7C0F74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02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5520" y="332656"/>
            <a:ext cx="662473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5400" b="1" dirty="0">
                <a:latin typeface="Comic Sans MS" pitchFamily="66" charset="0"/>
              </a:rPr>
              <a:t>Before reading...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264352" y="188640"/>
            <a:ext cx="1152128" cy="1080120"/>
            <a:chOff x="1512" y="1046"/>
            <a:chExt cx="3687" cy="3591"/>
          </a:xfrm>
        </p:grpSpPr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1512" y="1046"/>
              <a:ext cx="3687" cy="359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542" y="1443"/>
              <a:ext cx="1589" cy="673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2400" b="1" kern="10" dirty="0">
                  <a:ln w="19050">
                    <a:solidFill>
                      <a:srgbClr val="0070C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mic Sans MS"/>
                </a:rPr>
                <a:t>Paired</a:t>
              </a:r>
            </a:p>
          </p:txBody>
        </p:sp>
        <p:sp>
          <p:nvSpPr>
            <p:cNvPr id="11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295" y="3291"/>
              <a:ext cx="2020" cy="1047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Comic Sans MS"/>
                </a:rPr>
                <a:t>Reading</a:t>
              </a:r>
            </a:p>
          </p:txBody>
        </p:sp>
      </p:grp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2384" y="476673"/>
            <a:ext cx="576064" cy="4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847528" y="2579421"/>
            <a:ext cx="882047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>
                <a:latin typeface="Comic Sans MS" pitchFamily="66" charset="0"/>
              </a:rPr>
              <a:t> look at the cover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47528" y="3789041"/>
            <a:ext cx="302433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>
                <a:latin typeface="Comic Sans MS" pitchFamily="66" charset="0"/>
              </a:rPr>
              <a:t> predict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6040" y="3645025"/>
            <a:ext cx="4032448" cy="316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FFF-551F-41A6-9F77-42D0E7C0F743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919536" y="1517884"/>
            <a:ext cx="640871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>
                <a:latin typeface="Comic Sans MS" pitchFamily="66" charset="0"/>
              </a:rPr>
              <a:t> get comfortable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9536" y="4941168"/>
            <a:ext cx="453650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>
                <a:latin typeface="Comic Sans MS" pitchFamily="66" charset="0"/>
              </a:rPr>
              <a:t> talk about </a:t>
            </a:r>
          </a:p>
          <a:p>
            <a:r>
              <a:rPr lang="en-GB" sz="4800" b="1" dirty="0">
                <a:latin typeface="Comic Sans MS" pitchFamily="66" charset="0"/>
              </a:rPr>
              <a:t>  new words</a:t>
            </a:r>
          </a:p>
        </p:txBody>
      </p:sp>
    </p:spTree>
    <p:extLst>
      <p:ext uri="{BB962C8B-B14F-4D97-AF65-F5344CB8AC3E}">
        <p14:creationId xmlns:p14="http://schemas.microsoft.com/office/powerpoint/2010/main" val="38847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0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75520" y="188640"/>
            <a:ext cx="5400600" cy="100811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063553" y="119534"/>
            <a:ext cx="458170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FFFF"/>
                </a:solidFill>
                <a:latin typeface="Aharoni"/>
              </a:rPr>
              <a:t>read with your child – </a:t>
            </a:r>
          </a:p>
          <a:p>
            <a:r>
              <a:rPr lang="en-GB" sz="3200" b="1" dirty="0">
                <a:solidFill>
                  <a:srgbClr val="FFFFFF"/>
                </a:solidFill>
                <a:latin typeface="Aharoni"/>
              </a:rPr>
              <a:t>at the same pace</a:t>
            </a:r>
            <a:endParaRPr lang="en-GB" sz="3200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3970970" y="1376772"/>
            <a:ext cx="36004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1802329" y="1556792"/>
            <a:ext cx="5301783" cy="100811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1847529" y="1487686"/>
            <a:ext cx="53285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if mistakes made, allow </a:t>
            </a:r>
            <a:r>
              <a:rPr lang="en-GB" sz="2800" b="1" dirty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4</a:t>
            </a:r>
            <a:r>
              <a:rPr lang="en-GB" sz="28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seconds for child to </a:t>
            </a:r>
            <a:r>
              <a:rPr lang="en-GB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self correct</a:t>
            </a:r>
            <a:endParaRPr lang="en-GB" sz="2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GB" sz="3200" dirty="0"/>
          </a:p>
        </p:txBody>
      </p:sp>
      <p:sp>
        <p:nvSpPr>
          <p:cNvPr id="28" name="Rounded Rectangle 27"/>
          <p:cNvSpPr/>
          <p:nvPr/>
        </p:nvSpPr>
        <p:spPr>
          <a:xfrm>
            <a:off x="1829138" y="2924944"/>
            <a:ext cx="5274974" cy="100811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919536" y="2855839"/>
            <a:ext cx="11143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if not corrected, say word and </a:t>
            </a:r>
          </a:p>
          <a:p>
            <a:r>
              <a:rPr lang="en-GB" sz="28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ask child to repeat correctly</a:t>
            </a:r>
            <a:endParaRPr lang="en-GB" sz="2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855947" y="4293096"/>
            <a:ext cx="5248165" cy="100811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2999656" y="4509121"/>
            <a:ext cx="2223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FFFF"/>
                </a:solidFill>
                <a:latin typeface="Aharoni"/>
              </a:rPr>
              <a:t>Use praise</a:t>
            </a:r>
            <a:endParaRPr lang="en-GB" sz="3200" dirty="0"/>
          </a:p>
        </p:txBody>
      </p:sp>
      <p:sp>
        <p:nvSpPr>
          <p:cNvPr id="34" name="Rounded Rectangle 33"/>
          <p:cNvSpPr/>
          <p:nvPr/>
        </p:nvSpPr>
        <p:spPr>
          <a:xfrm>
            <a:off x="1882756" y="5661248"/>
            <a:ext cx="5221356" cy="100811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1847529" y="5592142"/>
            <a:ext cx="98919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FFFF"/>
                </a:solidFill>
                <a:latin typeface="Aharoni"/>
              </a:rPr>
              <a:t>Ask questions and discuss </a:t>
            </a:r>
          </a:p>
          <a:p>
            <a:r>
              <a:rPr lang="en-GB" sz="3200" b="1" dirty="0">
                <a:solidFill>
                  <a:srgbClr val="FFFFFF"/>
                </a:solidFill>
                <a:latin typeface="Aharoni"/>
              </a:rPr>
              <a:t>what you are reading</a:t>
            </a:r>
            <a:endParaRPr lang="en-GB" sz="3200" dirty="0"/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3970970" y="2744130"/>
            <a:ext cx="36004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3970970" y="4111488"/>
            <a:ext cx="36004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3970970" y="5478846"/>
            <a:ext cx="36004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960885"/>
              </p:ext>
            </p:extLst>
          </p:nvPr>
        </p:nvGraphicFramePr>
        <p:xfrm>
          <a:off x="7824192" y="1628800"/>
          <a:ext cx="2808312" cy="3211448"/>
        </p:xfrm>
        <a:graphic>
          <a:graphicData uri="http://schemas.openxmlformats.org/drawingml/2006/table">
            <a:tbl>
              <a:tblPr/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1448"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you and your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child reading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together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FFF-551F-41A6-9F77-42D0E7C0F74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99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442</Words>
  <Application>Microsoft Office PowerPoint</Application>
  <PresentationFormat>Widescreen</PresentationFormat>
  <Paragraphs>109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Aharoni</vt:lpstr>
      <vt:lpstr>Arial</vt:lpstr>
      <vt:lpstr>Arial Black</vt:lpstr>
      <vt:lpstr>Calibri</vt:lpstr>
      <vt:lpstr>Calibri Light</vt:lpstr>
      <vt:lpstr>Comic Sans MS</vt:lpstr>
      <vt:lpstr>Office Theme</vt:lpstr>
      <vt:lpstr>Paired Reading Monday 28th February 2022 – Friday 8th April 2022</vt:lpstr>
      <vt:lpstr>Importance of Reading</vt:lpstr>
      <vt:lpstr>What is Paired Reading?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 and End of Programme</vt:lpstr>
      <vt:lpstr>How much time should we spend reading?</vt:lpstr>
      <vt:lpstr>FINALLY…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Paired Reading</dc:title>
  <dc:creator>Gail Elder</dc:creator>
  <cp:lastModifiedBy>Y Grimley</cp:lastModifiedBy>
  <cp:revision>13</cp:revision>
  <dcterms:created xsi:type="dcterms:W3CDTF">2014-12-20T18:20:09Z</dcterms:created>
  <dcterms:modified xsi:type="dcterms:W3CDTF">2022-02-23T11:23:19Z</dcterms:modified>
</cp:coreProperties>
</file>