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06AB-D886-461E-B158-A3861BDC7DF2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AFB64-E3A9-4D33-9C3C-39CBFCA8D8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0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boosts confidence, gives child one-to-one attention, encourages reading for</a:t>
            </a:r>
            <a:r>
              <a:rPr lang="en-GB" baseline="0" dirty="0"/>
              <a:t> meaning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3577-FF04-4C77-A7BF-B942CEE997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5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1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1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3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8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4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3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55EF-9571-49B2-AC3D-840B9E68C528}" type="datetimeFigureOut">
              <a:rPr lang="en-GB" smtClean="0"/>
              <a:pPr/>
              <a:t>19/02/2023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latin typeface="Comic Sans MS" pitchFamily="66" charset="0"/>
              </a:rPr>
              <a:t>Paired Reading</a:t>
            </a:r>
            <a:br>
              <a:rPr lang="en-GB" sz="6600" b="1" dirty="0">
                <a:latin typeface="Comic Sans MS" pitchFamily="66" charset="0"/>
              </a:rPr>
            </a:br>
            <a:r>
              <a:rPr lang="en-GB" sz="2200" b="1" dirty="0">
                <a:latin typeface="Comic Sans MS" pitchFamily="66" charset="0"/>
              </a:rPr>
              <a:t>Monday 20</a:t>
            </a:r>
            <a:r>
              <a:rPr lang="en-GB" sz="2200" b="1" baseline="30000" dirty="0">
                <a:latin typeface="Comic Sans MS" pitchFamily="66" charset="0"/>
              </a:rPr>
              <a:t>th</a:t>
            </a:r>
            <a:r>
              <a:rPr lang="en-GB" sz="2200" b="1" dirty="0">
                <a:latin typeface="Comic Sans MS" pitchFamily="66" charset="0"/>
              </a:rPr>
              <a:t> February – Friday 31st March</a:t>
            </a:r>
            <a:endParaRPr lang="en-GB" sz="22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9" y="332656"/>
            <a:ext cx="17094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63" y="4732187"/>
            <a:ext cx="1201388" cy="18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8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260648"/>
            <a:ext cx="1152128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1164" y="548680"/>
            <a:ext cx="6492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61500" y="260649"/>
            <a:ext cx="567466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gives agreed signal. Praise for reading alone.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5520" y="1538790"/>
            <a:ext cx="576064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reads alone. Ask questions and discuss from time to time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1776776" y="2924945"/>
            <a:ext cx="5615368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If mistake is made, give </a:t>
            </a:r>
            <a:r>
              <a:rPr lang="en-GB" sz="2800" b="1" dirty="0">
                <a:solidFill>
                  <a:srgbClr val="FFFFFF"/>
                </a:solidFill>
                <a:latin typeface="Arial Black" pitchFamily="34" charset="0"/>
              </a:rPr>
              <a:t>4</a:t>
            </a:r>
            <a:r>
              <a:rPr lang="en-GB" sz="2800" b="1" dirty="0">
                <a:solidFill>
                  <a:srgbClr val="FFFFFF"/>
                </a:solidFill>
                <a:latin typeface="Aharoni"/>
              </a:rPr>
              <a:t> seconds to correct.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847529" y="4221089"/>
            <a:ext cx="5616624" cy="83099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you say word and ask your child to repeat correctly.</a:t>
            </a:r>
            <a:endParaRPr lang="en-GB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5521" y="5445225"/>
            <a:ext cx="5832647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Read together again until </a:t>
            </a:r>
          </a:p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your child signals to read alone.</a:t>
            </a:r>
            <a:endParaRPr lang="en-GB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404606" y="1375978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32598" y="274413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04606" y="4040274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04606" y="526441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75861"/>
              </p:ext>
            </p:extLst>
          </p:nvPr>
        </p:nvGraphicFramePr>
        <p:xfrm>
          <a:off x="8328248" y="1700808"/>
          <a:ext cx="5087888" cy="3139440"/>
        </p:xfrm>
        <a:graphic>
          <a:graphicData uri="http://schemas.openxmlformats.org/drawingml/2006/table">
            <a:tbl>
              <a:tblPr/>
              <a:tblGrid>
                <a:gridCol w="508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1964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FF0000"/>
                          </a:solidFill>
                          <a:latin typeface="Aharoni"/>
                        </a:rPr>
                        <a:t> </a:t>
                      </a:r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when </a:t>
                      </a: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your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child is </a:t>
                      </a: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reading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alone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During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556793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636912"/>
            <a:ext cx="8820472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discuss what they know-link to what they know already or thought 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5190292"/>
            <a:ext cx="864096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encourage your child to work out the meaning of new words</a:t>
            </a:r>
            <a:endParaRPr lang="en-GB" sz="4800" b="1" dirty="0">
              <a:latin typeface="Comic Sans MS" pitchFamily="66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192345" y="188640"/>
            <a:ext cx="1225947" cy="1196752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368" y="404664"/>
            <a:ext cx="792088" cy="6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After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340769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348881"/>
            <a:ext cx="882047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talk about what you have </a:t>
            </a:r>
          </a:p>
          <a:p>
            <a:r>
              <a:rPr lang="en-GB" sz="4400" b="1" dirty="0">
                <a:latin typeface="Comic Sans MS" pitchFamily="66" charset="0"/>
              </a:rPr>
              <a:t>  read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077073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evaluate your reading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34818" name="Picture 2" descr="http://imperfectspirituality.com/wp-content/uploads/2011/01/Happy-sad-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5373216"/>
            <a:ext cx="4608512" cy="988368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832304" y="216024"/>
            <a:ext cx="143150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Start and End of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Pupils tested at the beginning of the programme and at the end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Improvement in reading ability expected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RESPONSIBILITY of parent to ensure that programme is adhered to</a:t>
            </a:r>
          </a:p>
        </p:txBody>
      </p:sp>
    </p:spTree>
    <p:extLst>
      <p:ext uri="{BB962C8B-B14F-4D97-AF65-F5344CB8AC3E}">
        <p14:creationId xmlns:p14="http://schemas.microsoft.com/office/powerpoint/2010/main" val="44034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How much time should we spend reading?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Diary to be completed for each week with </a:t>
            </a:r>
            <a:r>
              <a:rPr lang="en-GB" b="1" dirty="0">
                <a:latin typeface="Comic Sans MS" pitchFamily="66" charset="0"/>
              </a:rPr>
              <a:t>comments</a:t>
            </a:r>
            <a:r>
              <a:rPr lang="en-GB" dirty="0">
                <a:latin typeface="Comic Sans MS" pitchFamily="66" charset="0"/>
              </a:rPr>
              <a:t> from </a:t>
            </a:r>
            <a:r>
              <a:rPr lang="en-GB" b="1" dirty="0">
                <a:latin typeface="Comic Sans MS" pitchFamily="66" charset="0"/>
              </a:rPr>
              <a:t>parent</a:t>
            </a:r>
            <a:r>
              <a:rPr lang="en-GB" dirty="0">
                <a:latin typeface="Comic Sans MS" pitchFamily="66" charset="0"/>
              </a:rPr>
              <a:t> and </a:t>
            </a:r>
            <a:r>
              <a:rPr lang="en-GB" b="1" dirty="0">
                <a:latin typeface="Comic Sans MS" pitchFamily="66" charset="0"/>
              </a:rPr>
              <a:t>child</a:t>
            </a:r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b="1" u="sng" dirty="0">
                <a:latin typeface="Comic Sans MS" pitchFamily="66" charset="0"/>
              </a:rPr>
              <a:t>Complete for five days out of seven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Duration: approximately 15 mins (10 mins reading; 5 mins discussion)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97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itchFamily="66" charset="0"/>
              </a:rPr>
              <a:t>ENJOY the programme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  <a:p>
            <a:r>
              <a:rPr lang="en-GB" sz="4000" dirty="0">
                <a:latin typeface="Comic Sans MS" pitchFamily="66" charset="0"/>
              </a:rPr>
              <a:t>Greater effort put into programme more benefit for both pupil and parent</a:t>
            </a:r>
          </a:p>
        </p:txBody>
      </p:sp>
    </p:spTree>
    <p:extLst>
      <p:ext uri="{BB962C8B-B14F-4D97-AF65-F5344CB8AC3E}">
        <p14:creationId xmlns:p14="http://schemas.microsoft.com/office/powerpoint/2010/main" val="235003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Importance of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 “Reading is the key that opens the door </a:t>
            </a:r>
          </a:p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to the rest of the curriculum; lack of reading</a:t>
            </a:r>
          </a:p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 ability affects progress in all subject areas”.</a:t>
            </a:r>
          </a:p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(T Worthington 1998)</a:t>
            </a:r>
          </a:p>
        </p:txBody>
      </p:sp>
    </p:spTree>
    <p:extLst>
      <p:ext uri="{BB962C8B-B14F-4D97-AF65-F5344CB8AC3E}">
        <p14:creationId xmlns:p14="http://schemas.microsoft.com/office/powerpoint/2010/main" val="250116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What is Paired Reading?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- Six week programme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- Time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- Peaceful place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- ENJOY!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437244" y="320426"/>
            <a:ext cx="2341563" cy="2281238"/>
            <a:chOff x="1512" y="1046"/>
            <a:chExt cx="3687" cy="359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6309" y="956452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078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7642">
            <a:off x="5885311" y="5311238"/>
            <a:ext cx="788293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86478" y="4797152"/>
            <a:ext cx="1657995" cy="1656184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5157193"/>
            <a:ext cx="1008112" cy="7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75477" y="332657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itchFamily="66" charset="0"/>
              </a:rPr>
              <a:t>Why Paired Reading?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764" y="1229193"/>
            <a:ext cx="1136254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3200" b="1" dirty="0">
                <a:latin typeface="Comic Sans MS" pitchFamily="66" charset="0"/>
              </a:rPr>
              <a:t> Tried and tested - improved reading and greater confidence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10" y="2317078"/>
            <a:ext cx="843946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3200" b="1" dirty="0">
                <a:latin typeface="Comic Sans MS" pitchFamily="66" charset="0"/>
              </a:rPr>
              <a:t>Personal and make their own choice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>
                <a:latin typeface="Comic Sans MS" pitchFamily="66" charset="0"/>
              </a:rPr>
              <a:t> More interested in reading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9536" y="4161868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3200" b="1" dirty="0">
                <a:latin typeface="Comic Sans MS" pitchFamily="66" charset="0"/>
              </a:rPr>
              <a:t>Reading for enjoyment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5301209"/>
            <a:ext cx="1152128" cy="119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7187">
            <a:off x="3758584" y="5258574"/>
            <a:ext cx="1038640" cy="13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7" y="5229200"/>
            <a:ext cx="993849" cy="13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3159">
            <a:off x="6791916" y="5162422"/>
            <a:ext cx="985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5560" y="1340768"/>
            <a:ext cx="6624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How do you do ‘Paired Reading’?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3861048"/>
            <a:ext cx="44688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5445224"/>
            <a:ext cx="1080120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578" y="5774454"/>
            <a:ext cx="720080" cy="5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5155" y="692696"/>
            <a:ext cx="1124325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Choosing what to read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>
                <a:latin typeface="Comic Sans MS" pitchFamily="66" charset="0"/>
              </a:rPr>
              <a:t>Read from a variety of genres - sci-fi, fiction, </a:t>
            </a:r>
          </a:p>
          <a:p>
            <a:pPr algn="ctr"/>
            <a:r>
              <a:rPr lang="en-GB" sz="2800" dirty="0">
                <a:latin typeface="Comic Sans MS" pitchFamily="66" charset="0"/>
              </a:rPr>
              <a:t>non-fiction, newspaper articles, comics….</a:t>
            </a:r>
          </a:p>
          <a:p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0143">
            <a:off x="963952" y="3231233"/>
            <a:ext cx="1872208" cy="29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6105" y="3046687"/>
            <a:ext cx="2817988" cy="35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7250">
            <a:off x="9593916" y="2467860"/>
            <a:ext cx="1933159" cy="303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2430000"/>
            <a:ext cx="9001000" cy="65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016" y="188640"/>
            <a:ext cx="80294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92344" y="5229200"/>
            <a:ext cx="1440160" cy="1368152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2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520" y="332656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Before reading...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188640"/>
            <a:ext cx="1152128" cy="1080120"/>
            <a:chOff x="1512" y="1046"/>
            <a:chExt cx="3687" cy="3591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476673"/>
            <a:ext cx="576064" cy="4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47528" y="2579421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look at the cover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7528" y="3789041"/>
            <a:ext cx="30243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predict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645025"/>
            <a:ext cx="4032448" cy="31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919536" y="1517884"/>
            <a:ext cx="64087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get comfortable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9536" y="4941168"/>
            <a:ext cx="45365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talk about </a:t>
            </a:r>
          </a:p>
          <a:p>
            <a:r>
              <a:rPr lang="en-GB" sz="4800" b="1" dirty="0">
                <a:latin typeface="Comic Sans MS" pitchFamily="66" charset="0"/>
              </a:rPr>
              <a:t>  new words</a:t>
            </a:r>
          </a:p>
        </p:txBody>
      </p:sp>
    </p:spTree>
    <p:extLst>
      <p:ext uri="{BB962C8B-B14F-4D97-AF65-F5344CB8AC3E}">
        <p14:creationId xmlns:p14="http://schemas.microsoft.com/office/powerpoint/2010/main" val="3884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75520" y="188640"/>
            <a:ext cx="5400600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63553" y="119534"/>
            <a:ext cx="46714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Read with your child –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at the same pace</a:t>
            </a:r>
            <a:endParaRPr lang="en-GB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970970" y="1376772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802329" y="1556792"/>
            <a:ext cx="5301783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47529" y="1487686"/>
            <a:ext cx="5328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mistakes made, allow </a:t>
            </a:r>
            <a:r>
              <a:rPr lang="en-GB" sz="2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seconds for child to self correct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1829138" y="2924944"/>
            <a:ext cx="5274974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19536" y="2855839"/>
            <a:ext cx="1114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say word and </a:t>
            </a:r>
          </a:p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ask child to repeat correctly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55947" y="4293096"/>
            <a:ext cx="5248165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999656" y="4509121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Use praise</a:t>
            </a:r>
            <a:endParaRPr lang="en-GB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1882756" y="5661248"/>
            <a:ext cx="5221356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847529" y="5592142"/>
            <a:ext cx="9891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Ask questions and discuss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what you are reading</a:t>
            </a:r>
            <a:endParaRPr lang="en-GB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970970" y="2744130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970970" y="4111488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970970" y="5478846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60885"/>
              </p:ext>
            </p:extLst>
          </p:nvPr>
        </p:nvGraphicFramePr>
        <p:xfrm>
          <a:off x="7824192" y="1628800"/>
          <a:ext cx="2808312" cy="3211448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1448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you and your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child reading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together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440</Words>
  <Application>Microsoft Office PowerPoint</Application>
  <PresentationFormat>Widescreen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Comic Sans MS</vt:lpstr>
      <vt:lpstr>Office Theme</vt:lpstr>
      <vt:lpstr>Paired Reading Monday 20th February – Friday 31st March</vt:lpstr>
      <vt:lpstr>Importance of Reading</vt:lpstr>
      <vt:lpstr>What is Paired Reading?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and End of Programme</vt:lpstr>
      <vt:lpstr>How much time should we spend reading?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Paired Reading</dc:title>
  <dc:creator>Gail Elder</dc:creator>
  <cp:lastModifiedBy>User</cp:lastModifiedBy>
  <cp:revision>13</cp:revision>
  <dcterms:created xsi:type="dcterms:W3CDTF">2014-12-20T18:20:09Z</dcterms:created>
  <dcterms:modified xsi:type="dcterms:W3CDTF">2023-02-19T13:01:19Z</dcterms:modified>
</cp:coreProperties>
</file>